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72" r:id="rId5"/>
    <p:sldId id="270" r:id="rId6"/>
    <p:sldId id="268" r:id="rId7"/>
    <p:sldId id="269" r:id="rId8"/>
    <p:sldId id="275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0253A-D41E-4DD2-8319-13EA62A1A5EF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C18B-42CF-4E07-811C-35A369BB7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A47A-297A-40D4-9799-8E7E70BF550F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3065-358B-4B8A-9CE7-21662CF4D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90CDE-C566-472B-A22C-60CD8833C732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5C3C4-C7E7-47B4-A432-83CB1EC19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D6416-FFD0-4401-BAAF-2B82D5F32071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BA45B-55EC-4254-8A22-848CDF9BB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1C9BB-AD8C-49A3-9B6C-F4CED4098692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0F80-B5CE-4EF0-98FC-8B2FA1128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81F3-BD3A-4BA9-904B-B3AA6FAC2EE8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6591C-FF65-42F6-BA83-654F9F3FA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B02D6-3D09-4BA7-826E-050BD20C4DE1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CB4F6-7C4C-4E00-A81C-801E5B0E5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FCD29-8E24-4CC1-A771-F9C2432E5EDA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97243-3A47-4025-8146-B5160BF98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A8DB-9288-4996-B661-17080BD3F885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20B26-F3BE-4B33-BF37-622272762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1A844-7BD6-4DC8-91A3-1849D3553414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7181F-5FC0-4126-81AB-CE1BD7F68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3F54-6B40-4A17-A3B9-387F0691A4BB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11A66-797C-4E29-AEC0-6F3C9EC59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2D7E-E070-4457-9190-F09818469410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65E3-67BC-4E0C-9C34-6B1FA198C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6923-D72F-47C2-9697-3088D4E5A59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5018-4643-4CB9-8F3A-19F3D6DC8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82B9-BDEF-4FAB-B4AE-B2D1D23AF54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DE7A-17FD-4663-8025-BC98D1876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58D901-A9F6-437C-A34C-F47B3DE040E8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72C5A6-3C13-4879-8B21-EC0F782C3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antonova.clan.su/index/logopedija/0-19" TargetMode="External"/><Relationship Id="rId3" Type="http://schemas.openxmlformats.org/officeDocument/2006/relationships/hyperlink" Target="http://www.kiddybook.ru/stati.html" TargetMode="External"/><Relationship Id="rId7" Type="http://schemas.openxmlformats.org/officeDocument/2006/relationships/hyperlink" Target="http://pupils.ru/informatsija-ot-gorono/7913/" TargetMode="External"/><Relationship Id="rId12" Type="http://schemas.openxmlformats.org/officeDocument/2006/relationships/hyperlink" Target="http://gimn79.3dn.ru/index/roditeljam/0-19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900igr.net/kartinki/geografija/Transport-v-Rossii-1/003-Transportnyj-kompleks-Rossii.html" TargetMode="External"/><Relationship Id="rId11" Type="http://schemas.openxmlformats.org/officeDocument/2006/relationships/hyperlink" Target="http://crosti.ru/picture/18568/" TargetMode="External"/><Relationship Id="rId5" Type="http://schemas.openxmlformats.org/officeDocument/2006/relationships/hyperlink" Target="http://alimero.ru/tag/" TargetMode="External"/><Relationship Id="rId10" Type="http://schemas.openxmlformats.org/officeDocument/2006/relationships/hyperlink" Target="http://gametruck.ru/project/arc/multfilmy-po-pdd-f2.html" TargetMode="External"/><Relationship Id="rId4" Type="http://schemas.openxmlformats.org/officeDocument/2006/relationships/hyperlink" Target="http://nifiga-sebe.ru/index.php?newsid=28089" TargetMode="External"/><Relationship Id="rId9" Type="http://schemas.openxmlformats.org/officeDocument/2006/relationships/hyperlink" Target="http://www.koreana.ru/?do=zvukovoy-analiz-slov-shem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068638"/>
            <a:ext cx="262096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1"/>
          <p:cNvSpPr txBox="1">
            <a:spLocks/>
          </p:cNvSpPr>
          <p:nvPr/>
        </p:nvSpPr>
        <p:spPr bwMode="auto">
          <a:xfrm>
            <a:off x="1619250" y="692150"/>
            <a:ext cx="626586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 b="1">
                <a:solidFill>
                  <a:srgbClr val="CC0066"/>
                </a:solidFill>
              </a:rPr>
              <a:t>Советы логопеда родителям будущих первоклассников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Звукопроизношение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latin typeface="Comic Sans MS" pitchFamily="66" charset="0"/>
              </a:rPr>
              <a:t>   </a:t>
            </a:r>
            <a:r>
              <a:rPr lang="ru-RU" u="sng" smtClean="0">
                <a:solidFill>
                  <a:srgbClr val="7030A0"/>
                </a:solidFill>
                <a:latin typeface="Comic Sans MS" pitchFamily="66" charset="0"/>
              </a:rPr>
              <a:t>Ребёнок должен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  правильно 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  произносить 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  все звуки речи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356100" y="1700213"/>
            <a:ext cx="4319588" cy="31686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2400" b="1" dirty="0">
              <a:solidFill>
                <a:schemeClr val="hlink"/>
              </a:solidFill>
            </a:endParaRPr>
          </a:p>
          <a:p>
            <a:pPr algn="ctr"/>
            <a:endParaRPr lang="ru-RU" sz="2400" b="1" dirty="0">
              <a:solidFill>
                <a:schemeClr val="hlink"/>
              </a:solidFill>
            </a:endParaRPr>
          </a:p>
          <a:p>
            <a:pPr algn="ctr"/>
            <a:endParaRPr lang="ru-RU" sz="2400" b="1" dirty="0">
              <a:solidFill>
                <a:schemeClr val="hlink"/>
              </a:solidFill>
            </a:endParaRPr>
          </a:p>
          <a:p>
            <a:pPr algn="ctr"/>
            <a:endParaRPr lang="ru-RU" sz="2400" b="1" dirty="0">
              <a:solidFill>
                <a:schemeClr val="hlink"/>
              </a:solidFill>
            </a:endParaRPr>
          </a:p>
          <a:p>
            <a:pPr algn="ctr"/>
            <a:r>
              <a:rPr lang="ru-RU" sz="2400" b="1" dirty="0">
                <a:solidFill>
                  <a:srgbClr val="CC0066"/>
                </a:solidFill>
              </a:rPr>
              <a:t>Что делать?</a:t>
            </a:r>
            <a:endParaRPr lang="ru-RU" b="1" dirty="0">
              <a:solidFill>
                <a:srgbClr val="CC0066"/>
              </a:solidFill>
            </a:endParaRPr>
          </a:p>
          <a:p>
            <a:pPr algn="ctr"/>
            <a:endParaRPr lang="ru-RU" b="1" dirty="0">
              <a:solidFill>
                <a:srgbClr val="CC0066"/>
              </a:solidFill>
            </a:endParaRPr>
          </a:p>
          <a:p>
            <a:pPr algn="ctr"/>
            <a:r>
              <a:rPr lang="ru-RU" dirty="0">
                <a:solidFill>
                  <a:schemeClr val="tx2"/>
                </a:solidFill>
              </a:rPr>
              <a:t>►</a:t>
            </a:r>
            <a:r>
              <a:rPr lang="ru-RU" dirty="0"/>
              <a:t> </a:t>
            </a:r>
            <a:r>
              <a:rPr lang="ru-RU" b="1" dirty="0">
                <a:solidFill>
                  <a:schemeClr val="tx2"/>
                </a:solidFill>
              </a:rPr>
              <a:t>Устранить нарушения</a:t>
            </a:r>
          </a:p>
          <a:p>
            <a:pPr algn="ctr"/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► Закреплять вновь поставленные </a:t>
            </a: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звуки </a:t>
            </a: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в самостоятельной речи ребенка</a:t>
            </a:r>
          </a:p>
          <a:p>
            <a:pPr algn="ctr"/>
            <a:endParaRPr lang="ru-RU" b="1" dirty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rgbClr val="CC0066"/>
              </a:solidFill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17412" name="Picture 4" descr="картинка логопеда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625" y="3860800"/>
            <a:ext cx="2489200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Фонематическое (слуховое) </a:t>
            </a:r>
            <a:br>
              <a:rPr lang="ru-RU" sz="4000" b="1" smtClean="0">
                <a:solidFill>
                  <a:srgbClr val="C00000"/>
                </a:solidFill>
              </a:rPr>
            </a:br>
            <a:r>
              <a:rPr lang="ru-RU" sz="4000" b="1" smtClean="0">
                <a:solidFill>
                  <a:srgbClr val="C00000"/>
                </a:solidFill>
              </a:rPr>
              <a:t>восприятие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 </a:t>
            </a:r>
            <a:r>
              <a:rPr lang="ru-RU" sz="2800" u="sng" smtClean="0">
                <a:solidFill>
                  <a:srgbClr val="7030A0"/>
                </a:solidFill>
                <a:latin typeface="Comic Sans MS" pitchFamily="66" charset="0"/>
              </a:rPr>
              <a:t>Ребенок должен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называть слова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с заданным звуком;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определять позицию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звука в слове;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определять количество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и последовательность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  звуков в слове;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составлять слова из звуков;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2800" smtClean="0"/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859338" y="1557338"/>
            <a:ext cx="3671887" cy="23764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u="sng">
              <a:solidFill>
                <a:schemeClr val="tx2"/>
              </a:solidFill>
            </a:endParaRPr>
          </a:p>
          <a:p>
            <a:pPr algn="ctr"/>
            <a:r>
              <a:rPr lang="ru-RU" b="1" u="sng">
                <a:solidFill>
                  <a:srgbClr val="CC0066"/>
                </a:solidFill>
              </a:rPr>
              <a:t>Что делать?</a:t>
            </a:r>
          </a:p>
          <a:p>
            <a:pPr algn="ctr"/>
            <a:endParaRPr lang="ru-RU" b="1" u="sng">
              <a:solidFill>
                <a:srgbClr val="CC0066"/>
              </a:solidFill>
            </a:endParaRPr>
          </a:p>
          <a:p>
            <a:pPr algn="ctr"/>
            <a:r>
              <a:rPr lang="ru-RU">
                <a:solidFill>
                  <a:schemeClr val="tx2"/>
                </a:solidFill>
              </a:rPr>
              <a:t>►</a:t>
            </a:r>
            <a:r>
              <a:rPr lang="ru-RU"/>
              <a:t> </a:t>
            </a:r>
            <a:r>
              <a:rPr lang="ru-RU" b="1">
                <a:solidFill>
                  <a:schemeClr val="tx2"/>
                </a:solidFill>
              </a:rPr>
              <a:t>Тренировать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названные умения</a:t>
            </a:r>
          </a:p>
          <a:p>
            <a:pPr algn="ctr"/>
            <a:endParaRPr lang="ru-RU" b="1">
              <a:solidFill>
                <a:schemeClr val="tx2"/>
              </a:solidFill>
            </a:endParaRPr>
          </a:p>
          <a:p>
            <a:pPr algn="ctr"/>
            <a:r>
              <a:rPr lang="ru-RU">
                <a:solidFill>
                  <a:schemeClr val="tx2"/>
                </a:solidFill>
              </a:rPr>
              <a:t>►</a:t>
            </a:r>
            <a:r>
              <a:rPr lang="ru-RU"/>
              <a:t> </a:t>
            </a:r>
            <a:r>
              <a:rPr lang="ru-RU" b="1">
                <a:solidFill>
                  <a:schemeClr val="tx2"/>
                </a:solidFill>
              </a:rPr>
              <a:t>Четко знать все буквы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алфавита </a:t>
            </a:r>
          </a:p>
          <a:p>
            <a:pPr algn="ctr"/>
            <a:endParaRPr lang="ru-RU" b="1">
              <a:solidFill>
                <a:schemeClr val="tx2"/>
              </a:solidFill>
            </a:endParaRPr>
          </a:p>
          <a:p>
            <a:pPr algn="ctr"/>
            <a:endParaRPr lang="ru-RU"/>
          </a:p>
        </p:txBody>
      </p:sp>
      <p:pic>
        <p:nvPicPr>
          <p:cNvPr id="18436" name="Picture 6" descr="words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525" y="4149725"/>
            <a:ext cx="28797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Слоговая структура слова</a:t>
            </a:r>
            <a:r>
              <a:rPr lang="ru-RU" sz="400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</a:t>
            </a:r>
            <a:r>
              <a:rPr lang="ru-RU" u="sng" smtClean="0">
                <a:solidFill>
                  <a:srgbClr val="7030A0"/>
                </a:solidFill>
                <a:latin typeface="Comic Sans MS" pitchFamily="66" charset="0"/>
              </a:rPr>
              <a:t>Ребенок должен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безошибочно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произносить слова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типа: экскурсовод,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Comic Sans MS" pitchFamily="66" charset="0"/>
              </a:rPr>
              <a:t>     сковорода и т.п. 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859338" y="1341438"/>
            <a:ext cx="3744912" cy="25209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 b="1" u="sng">
              <a:solidFill>
                <a:srgbClr val="CC0066"/>
              </a:solidFill>
            </a:endParaRPr>
          </a:p>
          <a:p>
            <a:pPr algn="ctr"/>
            <a:r>
              <a:rPr lang="ru-RU" b="1" u="sng">
                <a:solidFill>
                  <a:srgbClr val="CC0066"/>
                </a:solidFill>
              </a:rPr>
              <a:t>Что делать?</a:t>
            </a:r>
          </a:p>
          <a:p>
            <a:pPr algn="ctr"/>
            <a:endParaRPr lang="ru-RU" b="1" u="sng">
              <a:solidFill>
                <a:srgbClr val="CC0066"/>
              </a:solidFill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Необходимо произносить 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с ребенком сложные слова,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отхлопывая каждый </a:t>
            </a:r>
          </a:p>
          <a:p>
            <a:pPr algn="ctr"/>
            <a:r>
              <a:rPr lang="ru-RU" b="1">
                <a:solidFill>
                  <a:schemeClr val="tx2"/>
                </a:solidFill>
              </a:rPr>
              <a:t>слог </a:t>
            </a:r>
          </a:p>
          <a:p>
            <a:pPr algn="ctr"/>
            <a:endParaRPr lang="ru-RU" b="1">
              <a:solidFill>
                <a:schemeClr val="tx2"/>
              </a:solidFill>
            </a:endParaRPr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  <a:p>
            <a:pPr algn="ctr"/>
            <a:endParaRPr lang="ru-RU"/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50" y="4143375"/>
            <a:ext cx="18208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7763" y="3933825"/>
            <a:ext cx="2478087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gary-fisher-sun-spot-girls-2006-bike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350" y="4508500"/>
            <a:ext cx="2827338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Грамматический строй</a:t>
            </a:r>
            <a:r>
              <a:rPr lang="ru-RU" sz="400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  </a:t>
            </a:r>
            <a:r>
              <a:rPr lang="ru-RU" sz="2800" u="sng" smtClean="0">
                <a:solidFill>
                  <a:srgbClr val="7030A0"/>
                </a:solidFill>
                <a:latin typeface="Comic Sans MS" pitchFamily="66" charset="0"/>
              </a:rPr>
              <a:t>Ребенок должен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понимать и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употреблять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предлоги;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владеть навыками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словообразования;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  словоизменения;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согласования слов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787900" y="1628775"/>
            <a:ext cx="3816350" cy="43211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b="1" u="sng">
                <a:solidFill>
                  <a:srgbClr val="CC0066"/>
                </a:solidFill>
              </a:rPr>
              <a:t>Что делать?</a:t>
            </a:r>
          </a:p>
          <a:p>
            <a:pPr algn="ctr">
              <a:defRPr/>
            </a:pPr>
            <a:endParaRPr lang="ru-RU" b="1" u="sng">
              <a:solidFill>
                <a:srgbClr val="CC0066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Исправлять ошибки! 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Игры: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«Скажи ласково» 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«Один-много» 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«Из чего - какой?»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«Давай посчитаем»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323850" y="260350"/>
            <a:ext cx="8229600" cy="868363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Словарный запас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211638" y="1071563"/>
            <a:ext cx="4392612" cy="3581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>
            <a:solidFill>
              <a:srgbClr val="CC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/>
          </a:p>
          <a:p>
            <a:pPr algn="ctr">
              <a:defRPr/>
            </a:pPr>
            <a:endParaRPr lang="ru-RU"/>
          </a:p>
          <a:p>
            <a:pPr algn="ctr">
              <a:defRPr/>
            </a:pPr>
            <a:endParaRPr lang="ru-RU"/>
          </a:p>
          <a:p>
            <a:pPr algn="ctr">
              <a:defRPr/>
            </a:pPr>
            <a:endParaRPr lang="ru-RU" b="1" u="sng">
              <a:solidFill>
                <a:srgbClr val="CC0066"/>
              </a:solidFill>
            </a:endParaRPr>
          </a:p>
          <a:p>
            <a:pPr algn="ctr">
              <a:defRPr/>
            </a:pPr>
            <a:r>
              <a:rPr lang="ru-RU" b="1" u="sng">
                <a:solidFill>
                  <a:srgbClr val="CC0066"/>
                </a:solidFill>
              </a:rPr>
              <a:t>Что делать? 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</a:rPr>
              <a:t>►</a:t>
            </a:r>
            <a:r>
              <a:rPr lang="ru-RU"/>
              <a:t> </a:t>
            </a: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Объясняйте новые слова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</a:rPr>
              <a:t>►</a:t>
            </a:r>
            <a:r>
              <a:rPr lang="ru-RU"/>
              <a:t> </a:t>
            </a: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Словесные игры: </a:t>
            </a:r>
          </a:p>
          <a:p>
            <a:pPr algn="ctr">
              <a:defRPr/>
            </a:pPr>
            <a:endParaRPr lang="ru-R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«Назови  птиц, животных, цветы, 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цвета, транспорт, времена года и их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признаки, месяцы, профессии и т.д.» 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«Подбери признаки к предмету»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«Скажи наоборот»</a:t>
            </a:r>
          </a:p>
          <a:p>
            <a:pPr algn="ctr">
              <a:defRPr/>
            </a:pPr>
            <a:r>
              <a:rPr lang="ru-R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● «Части целого»</a:t>
            </a:r>
          </a:p>
          <a:p>
            <a:pPr algn="ctr">
              <a:defRPr/>
            </a:pPr>
            <a:endParaRPr lang="ru-RU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/>
          </a:p>
          <a:p>
            <a:pPr algn="ctr">
              <a:defRPr/>
            </a:pPr>
            <a:endParaRPr lang="ru-RU"/>
          </a:p>
        </p:txBody>
      </p:sp>
      <p:sp>
        <p:nvSpPr>
          <p:cNvPr id="21507" name="AutoShape 5"/>
          <p:cNvSpPr>
            <a:spLocks noChangeArrowheads="1"/>
          </p:cNvSpPr>
          <p:nvPr/>
        </p:nvSpPr>
        <p:spPr bwMode="auto">
          <a:xfrm>
            <a:off x="1187450" y="2133600"/>
            <a:ext cx="2808288" cy="2665413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7030A0"/>
                </a:solidFill>
              </a:rPr>
              <a:t>около</a:t>
            </a:r>
          </a:p>
          <a:p>
            <a:pPr algn="ctr"/>
            <a:endParaRPr lang="ru-RU" sz="2400"/>
          </a:p>
          <a:p>
            <a:pPr algn="ctr"/>
            <a:r>
              <a:rPr lang="ru-RU" sz="4400">
                <a:solidFill>
                  <a:srgbClr val="7030A0"/>
                </a:solidFill>
              </a:rPr>
              <a:t>2000 слов</a:t>
            </a:r>
          </a:p>
          <a:p>
            <a:pPr algn="ctr"/>
            <a:endParaRPr lang="ru-RU" sz="4400"/>
          </a:p>
        </p:txBody>
      </p:sp>
      <p:pic>
        <p:nvPicPr>
          <p:cNvPr id="21508" name="Picture 8" descr="p182_1_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4437063"/>
            <a:ext cx="19431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9" descr="4cfe3a_140x1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909573">
            <a:off x="777875" y="635000"/>
            <a:ext cx="147796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0" descr="Fruits &amp; Vegetables | &amp;Fcy;&amp;rcy;&amp;ucy;&amp;kcy;&amp;tcy;&amp;ycy; &amp;icy; &amp;ocy;&amp;vcy;&amp;ocy;&amp;shchcy;&amp;icy; - &amp;rcy;&amp;acy;&amp;scy;&amp;tcy;&amp;rcy;&amp;ocy;&amp;vcy;&amp;ycy;&amp;jcy; &amp;kcy;&amp;lcy;&amp;icy;&amp;pcy;&amp;acy;&amp;rcy;&amp;tcy;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538" y="4724400"/>
            <a:ext cx="18002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 descr="&amp;Tcy;&amp;rcy;&amp;acy;&amp;ncy;&amp;scy;&amp;pcy;&amp;ocy;&amp;rcy;&amp;tcy;&amp;ncy;&amp;ycy;&amp;jcy; &amp;kcy;&amp;ocy;&amp;mcy;&amp;pcy;&amp;lcy;&amp;iecy;&amp;kcy;&amp;scy; &amp;Rcy;&amp;ocy;&amp;scy;&amp;scy;&amp;icy;&amp;icy;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4797425"/>
            <a:ext cx="21605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sz="4000" b="1" smtClean="0">
                <a:solidFill>
                  <a:srgbClr val="C00000"/>
                </a:solidFill>
              </a:rPr>
              <a:t>Связная речь 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  </a:t>
            </a:r>
            <a:r>
              <a:rPr lang="ru-RU" sz="2800" u="sng" smtClean="0">
                <a:solidFill>
                  <a:srgbClr val="7030A0"/>
                </a:solidFill>
                <a:latin typeface="Comic Sans MS" pitchFamily="66" charset="0"/>
              </a:rPr>
              <a:t>Ребенок должен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отвечать на вопросы;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пересказывать;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рассказывать об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 увиденном;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составлять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  рассказы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7030A0"/>
                </a:solidFill>
                <a:latin typeface="Comic Sans MS" pitchFamily="66" charset="0"/>
              </a:rPr>
              <a:t>             по  картинке;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.</a:t>
            </a:r>
          </a:p>
        </p:txBody>
      </p:sp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4859338" y="1268413"/>
            <a:ext cx="3786187" cy="49291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76200" algn="ctr">
            <a:solidFill>
              <a:srgbClr val="CC006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u="sng">
                <a:solidFill>
                  <a:srgbClr val="CC0066"/>
                </a:solidFill>
                <a:latin typeface="Times New Roman" pitchFamily="18" charset="0"/>
              </a:rPr>
              <a:t>Что делать?</a:t>
            </a:r>
          </a:p>
          <a:p>
            <a:pPr algn="ctr"/>
            <a:endParaRPr lang="ru-RU" b="1" u="sng">
              <a:solidFill>
                <a:srgbClr val="CC0066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Чтение и рассказывание сказок</a:t>
            </a:r>
          </a:p>
          <a:p>
            <a:pPr algn="ctr"/>
            <a:endParaRPr lang="ru-RU" b="1">
              <a:solidFill>
                <a:schemeClr val="tx2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Вопросы по содержанию сказки</a:t>
            </a:r>
          </a:p>
          <a:p>
            <a:pPr algn="ctr"/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(полные ответы ребенка)</a:t>
            </a:r>
          </a:p>
          <a:p>
            <a:pPr algn="ctr"/>
            <a:endParaRPr lang="ru-RU" b="1">
              <a:solidFill>
                <a:schemeClr val="tx2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Пересказать сказку</a:t>
            </a:r>
          </a:p>
          <a:p>
            <a:pPr algn="ctr"/>
            <a:endParaRPr lang="ru-RU" b="1">
              <a:solidFill>
                <a:schemeClr val="tx2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Рассказывание из личного опыта</a:t>
            </a:r>
          </a:p>
          <a:p>
            <a:pPr algn="ctr"/>
            <a:endParaRPr lang="ru-RU" b="1">
              <a:solidFill>
                <a:schemeClr val="tx2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chemeClr val="tx2"/>
                </a:solidFill>
              </a:rPr>
              <a:t>► </a:t>
            </a:r>
            <a:r>
              <a:rPr lang="ru-RU" b="1">
                <a:solidFill>
                  <a:schemeClr val="tx2"/>
                </a:solidFill>
                <a:latin typeface="Times New Roman" pitchFamily="18" charset="0"/>
              </a:rPr>
              <a:t>Запоминать и рассказывать стихи.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4000" b="1" smtClean="0">
                <a:solidFill>
                  <a:srgbClr val="CC0066"/>
                </a:solidFill>
                <a:latin typeface="Comic Sans MS" pitchFamily="66" charset="0"/>
              </a:rPr>
              <a:t>Успехов Вам и Вашему </a:t>
            </a:r>
            <a:br>
              <a:rPr lang="ru-RU" sz="4000" b="1" smtClean="0">
                <a:solidFill>
                  <a:srgbClr val="CC0066"/>
                </a:solidFill>
                <a:latin typeface="Comic Sans MS" pitchFamily="66" charset="0"/>
              </a:rPr>
            </a:br>
            <a:r>
              <a:rPr lang="ru-RU" sz="4000" b="1" smtClean="0">
                <a:solidFill>
                  <a:srgbClr val="CC0066"/>
                </a:solidFill>
                <a:latin typeface="Comic Sans MS" pitchFamily="66" charset="0"/>
              </a:rPr>
              <a:t>ПЕРВОКЛАШКЕ!</a:t>
            </a:r>
          </a:p>
        </p:txBody>
      </p:sp>
      <p:pic>
        <p:nvPicPr>
          <p:cNvPr id="23554" name="Picture 4" descr="25473232_html_m4f83e6d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060575"/>
            <a:ext cx="62642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 txBox="1">
            <a:spLocks/>
          </p:cNvSpPr>
          <p:nvPr/>
        </p:nvSpPr>
        <p:spPr bwMode="auto">
          <a:xfrm>
            <a:off x="539750" y="404813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36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1692275" y="1268413"/>
            <a:ext cx="691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i="1">
              <a:latin typeface="Times New Roman" pitchFamily="18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619250" y="549275"/>
            <a:ext cx="52387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Источник шаблона: </a:t>
            </a:r>
            <a:endParaRPr lang="en-US"/>
          </a:p>
          <a:p>
            <a:r>
              <a:rPr lang="ru-RU"/>
              <a:t>Ранько Елена Алексеевна </a:t>
            </a:r>
          </a:p>
          <a:p>
            <a:r>
              <a:rPr lang="ru-RU"/>
              <a:t>учитель начальных классов  </a:t>
            </a:r>
          </a:p>
          <a:p>
            <a:r>
              <a:rPr lang="ru-RU"/>
              <a:t>МАОУ лицей №21 г. Иваново</a:t>
            </a:r>
          </a:p>
          <a:p>
            <a:r>
              <a:rPr lang="ru-RU" i="1"/>
              <a:t>Сайт: </a:t>
            </a:r>
            <a:r>
              <a:rPr lang="en-US" i="1">
                <a:hlinkClick r:id="rId2"/>
              </a:rPr>
              <a:t>http://elenaranko.ucoz.ru/</a:t>
            </a:r>
            <a:r>
              <a:rPr lang="ru-RU"/>
              <a:t>   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619250" y="2133600"/>
            <a:ext cx="7056438" cy="723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/>
              <a:t>Картинки:</a:t>
            </a:r>
          </a:p>
          <a:p>
            <a:pPr marL="342900" indent="-342900">
              <a:buFontTx/>
              <a:buAutoNum type="arabicPeriod"/>
            </a:pPr>
            <a:r>
              <a:rPr lang="ru-RU"/>
              <a:t>Гриб </a:t>
            </a:r>
            <a:r>
              <a:rPr lang="ru-RU">
                <a:hlinkClick r:id="rId3"/>
              </a:rPr>
              <a:t>http://www.kiddybook.ru/stati.html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Арбуз </a:t>
            </a:r>
            <a:r>
              <a:rPr lang="ru-RU">
                <a:hlinkClick r:id="rId4"/>
              </a:rPr>
              <a:t>http://nifiga-sebe.ru/index.php?newsid=28089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Ягоды </a:t>
            </a:r>
            <a:r>
              <a:rPr lang="ru-RU">
                <a:hlinkClick r:id="rId5"/>
              </a:rPr>
              <a:t>http://alimero.ru/tag/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Транспорт </a:t>
            </a:r>
            <a:r>
              <a:rPr lang="ru-RU">
                <a:hlinkClick r:id="rId6"/>
              </a:rPr>
              <a:t>http://900igr.net/kartinki/geografija/Transport-v-Rossii-1/003-Transportnyj-kompleks-Rossii.html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Сова </a:t>
            </a:r>
            <a:r>
              <a:rPr lang="ru-RU">
                <a:hlinkClick r:id="rId7"/>
              </a:rPr>
              <a:t>http://pupils.ru/informatsija-ot-gorono/7913/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Дети на скамейке </a:t>
            </a:r>
            <a:r>
              <a:rPr lang="ru-RU">
                <a:hlinkClick r:id="rId8"/>
              </a:rPr>
              <a:t>http://oantonova.clan.su/index/logopedija/0-19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Звуковой разбор </a:t>
            </a:r>
            <a:r>
              <a:rPr lang="ru-RU">
                <a:hlinkClick r:id="rId9"/>
              </a:rPr>
              <a:t>http://www.koreana.ru/?do=zvukovoy-analiz-slov-shemi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Регулировщик </a:t>
            </a:r>
            <a:r>
              <a:rPr lang="ru-RU">
                <a:hlinkClick r:id="rId10"/>
              </a:rPr>
              <a:t>http://gametruck.ru/project/arc/multfilmy-po-pdd-f2.html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Аквариум </a:t>
            </a:r>
            <a:r>
              <a:rPr lang="ru-RU">
                <a:hlinkClick r:id="rId11"/>
              </a:rPr>
              <a:t>http://crosti.ru/picture/18568/</a:t>
            </a:r>
            <a:endParaRPr lang="ru-RU"/>
          </a:p>
          <a:p>
            <a:pPr marL="342900" indent="-342900">
              <a:buFontTx/>
              <a:buAutoNum type="arabicPeriod"/>
            </a:pPr>
            <a:r>
              <a:rPr lang="ru-RU"/>
              <a:t>Семья </a:t>
            </a:r>
            <a:r>
              <a:rPr lang="ru-RU">
                <a:hlinkClick r:id="rId12"/>
              </a:rPr>
              <a:t>http://gimn79.3dn.ru/index/roditeljam/0-19</a:t>
            </a: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  <a:p>
            <a:pPr marL="342900" indent="-3429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321</Words>
  <Application>Microsoft Office PowerPoint</Application>
  <PresentationFormat>Экран (4:3)</PresentationFormat>
  <Paragraphs>183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Comic Sans MS</vt:lpstr>
      <vt:lpstr>Times New Roman</vt:lpstr>
      <vt:lpstr>Wingdings</vt:lpstr>
      <vt:lpstr>Тема Office</vt:lpstr>
      <vt:lpstr>Презентация PowerPoint</vt:lpstr>
      <vt:lpstr>Звукопроизношение</vt:lpstr>
      <vt:lpstr>Фонематическое (слуховое)  восприятие</vt:lpstr>
      <vt:lpstr>Слоговая структура слова </vt:lpstr>
      <vt:lpstr>Грамматический строй </vt:lpstr>
      <vt:lpstr>Словарный запас</vt:lpstr>
      <vt:lpstr>Связная речь </vt:lpstr>
      <vt:lpstr>Успехов Вам и Вашему  ПЕРВОКЛАШКЕ!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Пользователь</cp:lastModifiedBy>
  <cp:revision>53</cp:revision>
  <dcterms:created xsi:type="dcterms:W3CDTF">2013-07-29T17:42:42Z</dcterms:created>
  <dcterms:modified xsi:type="dcterms:W3CDTF">2020-04-18T03:42:35Z</dcterms:modified>
</cp:coreProperties>
</file>